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9" r:id="rId3"/>
    <p:sldId id="280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72" r:id="rId12"/>
    <p:sldId id="269" r:id="rId13"/>
    <p:sldId id="270" r:id="rId14"/>
    <p:sldId id="278" r:id="rId15"/>
    <p:sldId id="263" r:id="rId16"/>
    <p:sldId id="264" r:id="rId17"/>
    <p:sldId id="265" r:id="rId18"/>
    <p:sldId id="266" r:id="rId19"/>
    <p:sldId id="268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20B4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216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8AE84-D456-4429-B992-D16602E93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A1C1DE-8450-4F95-9F94-759F25DDC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16DF9-0696-44A2-8A3A-B2AC18B05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A736-71AB-46A4-8204-055A6F9CB310}" type="datetimeFigureOut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F2EFB-7F2A-433C-B40E-8BB25B148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60039-5865-4E8A-A81F-1F602B50A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7A09E-B7BC-4757-B9C9-058FFBD4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2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52F34-67D1-4C0A-94F1-FC4C0C99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4C4C94-F6D4-401B-8250-CCB5380DEB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A2198-B9B7-408E-AC9D-531E98CF3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A736-71AB-46A4-8204-055A6F9CB310}" type="datetimeFigureOut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15BD3-BF46-41B1-8F95-CE183381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7B6F8-A3A1-47B8-BA5D-81726CEC3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7A09E-B7BC-4757-B9C9-058FFBD4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5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4E330-CE4D-4A8D-BF96-39844288D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2E1F71-1128-40B0-9C86-20166F431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FC828-1E2F-4FFE-BE7B-958465A2D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A736-71AB-46A4-8204-055A6F9CB310}" type="datetimeFigureOut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800CB-13BE-45CC-94C9-1B047D733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3D9B9-DE97-4E17-B7C4-3C5BD62D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7A09E-B7BC-4757-B9C9-058FFBD4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22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E3B37-F943-46B0-8933-ADBE12A7F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4C3F62-5E6D-4C51-A512-5CE32C765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5D509-097A-483A-9FBF-053D1706E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3FF7-6ADA-4C4E-90C1-4C0BF1DE4384}" type="datetimeFigureOut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A8281-BA3B-4C17-A9EB-EE70303D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17FB6-FA14-41D0-9634-FAFF05BFE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7EE8-9F09-4DB1-88BC-E069745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51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1759-D100-4A72-8621-148818FB9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472FC-BA04-42C7-8E8B-DE615CB38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1D57-9B94-408F-A8A4-339BC53FC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3FF7-6ADA-4C4E-90C1-4C0BF1DE4384}" type="datetimeFigureOut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AAC4A-4CCC-4A91-B526-C90FAA01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92F95-D3A9-4C81-9041-616E87F8F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7EE8-9F09-4DB1-88BC-E069745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95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CE748-CD7C-4BAD-A013-5D8DE6624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96B34-1385-4D16-A202-A82D3A1A6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0DB94-578F-4CEB-B65B-35586BC3A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3FF7-6ADA-4C4E-90C1-4C0BF1DE4384}" type="datetimeFigureOut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ECF44-78A2-4D6A-9B01-08BA0826A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6F7A4-71B3-4B8A-A273-BFF8EA7D0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7EE8-9F09-4DB1-88BC-E069745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36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A8960-B7A6-4619-9B94-9333A411F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6C225-B423-4D1F-9DB3-F1497F3DA4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7D81B-0D99-493A-AFE2-FEF6159C7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995F5-3570-4EB2-B148-E6040706C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3FF7-6ADA-4C4E-90C1-4C0BF1DE4384}" type="datetimeFigureOut">
              <a:rPr lang="en-US" smtClean="0"/>
              <a:t>7/11/18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96A08F-2FE1-421A-B380-8E834D956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67FF3-0BBC-48A2-83D2-C7386A7C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7EE8-9F09-4DB1-88BC-E069745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70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7301-6FCA-42C0-BCC7-759B4FE32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59AAF-04FE-43A7-8DA7-294C076DB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2995E2-9754-48AA-9414-EE354D690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BE89C9-8697-439B-B482-049A3A88B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ACBBC8-1817-4F01-B5EE-CE4ADCBB3F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D73D16-4DF5-4AFE-A55F-EB7F5FB8F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3FF7-6ADA-4C4E-90C1-4C0BF1DE4384}" type="datetimeFigureOut">
              <a:rPr lang="en-US" smtClean="0"/>
              <a:t>7/11/18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20CEB-7E07-4A0B-BC61-2F1145DE9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AB7F62-4CB5-4A70-8F13-797B559FE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7EE8-9F09-4DB1-88BC-E069745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77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47A31-6334-4D66-AE57-BC87F2763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6DCF57-AAC3-4B36-8EF2-762D502B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3FF7-6ADA-4C4E-90C1-4C0BF1DE4384}" type="datetimeFigureOut">
              <a:rPr lang="en-US" smtClean="0"/>
              <a:t>7/11/18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0F96AE-17F0-48FC-B610-F674E834E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8D785-57BB-4AFD-AEB8-9B9EB3154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7EE8-9F09-4DB1-88BC-E069745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89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43974E-55DF-4DAB-8F95-9993C21F3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3FF7-6ADA-4C4E-90C1-4C0BF1DE4384}" type="datetimeFigureOut">
              <a:rPr lang="en-US" smtClean="0"/>
              <a:t>7/11/18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C6DBAC-0CF3-4FD2-BC25-2A985E99E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98BB2-3B18-492E-8A4C-4094E93EF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7EE8-9F09-4DB1-88BC-E069745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81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D2B77-FDEA-452D-9D5E-941B93C16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80DE9-E663-4A1E-8BE0-79479DE9F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F1FD69-EA68-4267-B4C9-C3F93372F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5A9075-B56B-425F-9E0A-93AEB9AD1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3FF7-6ADA-4C4E-90C1-4C0BF1DE4384}" type="datetimeFigureOut">
              <a:rPr lang="en-US" smtClean="0"/>
              <a:t>7/11/18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6422F-3829-4260-9CD5-E1F4A1CC1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843B5-B93D-40EF-B0B0-984FA0A6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7EE8-9F09-4DB1-88BC-E069745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30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424F6-8C66-449F-AA6F-B0A45970A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04072-6328-4BC1-8131-D4E15CC0A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37C65-84A5-4782-93DA-9E77BFE0D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A736-71AB-46A4-8204-055A6F9CB310}" type="datetimeFigureOut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B5F0F-80E1-4204-8A9F-22ED81587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00C4A-9A63-4549-A548-D86E2B8B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7A09E-B7BC-4757-B9C9-058FFBD4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84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DDB3D-6D03-4DCA-BEC9-3BD4FCD41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85D242-C298-49AC-A9E5-220B3EACA0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60B58-FF3E-4EE2-8657-DCD5D6F7F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C8BDE-E726-4B6C-B698-15E8D328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3FF7-6ADA-4C4E-90C1-4C0BF1DE4384}" type="datetimeFigureOut">
              <a:rPr lang="en-US" smtClean="0"/>
              <a:t>7/11/18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B5A10-6EBA-4709-8CDD-7C3FC1A5E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B5631-1E6C-42DB-B0D3-49BFEFCFF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7EE8-9F09-4DB1-88BC-E069745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00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0C608-A00C-44A5-9F7D-4CBB435E2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DF71FA-1AD4-4368-85E2-197CD75CF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F36F8-9781-4019-931A-7695DA4C4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3FF7-6ADA-4C4E-90C1-4C0BF1DE4384}" type="datetimeFigureOut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5169F-CF1E-4D1C-8DEC-5C272907D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17D6F-7DDE-4444-B9A4-E87AF3C01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7EE8-9F09-4DB1-88BC-E069745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04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38DBC-8778-468A-A0A3-8FC7769A49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21F85C-26CE-46E9-816F-CEA273729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D08F6-017F-4048-AEA0-0CA3DCD35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3FF7-6ADA-4C4E-90C1-4C0BF1DE4384}" type="datetimeFigureOut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8BFF3-4C14-49C5-88BE-485CD036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4F67A-8398-4E2D-9214-35F52B56A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7EE8-9F09-4DB1-88BC-E069745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87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BD86B-0AB4-47BE-ABBB-9DEE50FA7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5BF9F-1B25-4600-8E77-084F79148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CF1E4-50F0-4655-BFB4-A2D6DD069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A736-71AB-46A4-8204-055A6F9CB310}" type="datetimeFigureOut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690A7-5ED3-40EC-B366-952012544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6C7B8-91C0-41C1-95E9-2895F682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7A09E-B7BC-4757-B9C9-058FFBD4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6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7314C-AA0B-4FBB-94D3-D0F804A81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84494-FC6D-4A3D-B9DA-0E285F0D8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6A0D8-BF81-4FA3-9884-4ABEF9C0C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195EB-B765-4A3F-A609-321680B4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A736-71AB-46A4-8204-055A6F9CB310}" type="datetimeFigureOut">
              <a:rPr lang="en-US" smtClean="0"/>
              <a:t>7/11/18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EE3C5-0756-4746-B852-2E9670B76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AA985-AB3F-4B26-8534-2C3F66BD8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7A09E-B7BC-4757-B9C9-058FFBD4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90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3D6A0-D2A0-4A60-961C-D56AF702A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7C0EF-4CFE-434B-B0B2-9D06BF030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3837DC-94C7-4C4E-AAF8-39D48A65E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9605E-170A-49DD-9C1C-1C098C6F2F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C747DC-4F08-4441-BBC9-C7B5E6E81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B8AECB-A6F7-4D2C-A5B8-E735AE291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A736-71AB-46A4-8204-055A6F9CB310}" type="datetimeFigureOut">
              <a:rPr lang="en-US" smtClean="0"/>
              <a:t>7/11/18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CA72D2-769B-44A7-A488-1CBF616C4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660197-1FBE-4F06-B1B7-865D39E6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7A09E-B7BC-4757-B9C9-058FFBD4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30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22547-2F0D-4249-BE2A-B922005AA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8673EE-F770-4338-9C97-E761D645C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A736-71AB-46A4-8204-055A6F9CB310}" type="datetimeFigureOut">
              <a:rPr lang="en-US" smtClean="0"/>
              <a:t>7/11/18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C7BCFF-7C94-4025-BBCC-C72D474A5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B9C49A-A846-4BB9-972B-ECA702AA1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7A09E-B7BC-4757-B9C9-058FFBD4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62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0DC5C1-6304-42C5-BDA3-9E1A2C2C7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A736-71AB-46A4-8204-055A6F9CB310}" type="datetimeFigureOut">
              <a:rPr lang="en-US" smtClean="0"/>
              <a:t>7/11/18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6E5AA-EAB4-4D7B-8B73-79AAA0F4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F8093-7C2E-426F-A847-95467BE02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7A09E-B7BC-4757-B9C9-058FFBD4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18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C82D4-CD39-49F5-BF16-05DD69FB9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CD2F9-FB74-4CE0-95AF-8CD944B29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7A59A8-1309-4D07-96AE-FA012B605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EAD469-D747-4431-8058-0878FDD42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A736-71AB-46A4-8204-055A6F9CB310}" type="datetimeFigureOut">
              <a:rPr lang="en-US" smtClean="0"/>
              <a:t>7/11/18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300E8-5079-4906-ACAF-88718CD40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4653E-472C-4FE3-B935-26BA93AB0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7A09E-B7BC-4757-B9C9-058FFBD4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85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55014-E4E5-4710-94C3-C7737B5D1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EF392A-F858-4BFB-8471-262A73E5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8974F3-A1EC-4613-85E4-BE38CA981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3FA872-25E1-4552-A57D-E0C36717E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A736-71AB-46A4-8204-055A6F9CB310}" type="datetimeFigureOut">
              <a:rPr lang="en-US" smtClean="0"/>
              <a:t>7/11/18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0EF65-E440-4EDC-B226-62B78242F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E0D24-29C3-41FA-B399-063A8ACE2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7A09E-B7BC-4757-B9C9-058FFBD4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5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E5535E-DE3C-47A4-8422-D792E23F7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FFDBC-86F1-4559-8245-2EEF7438F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AF6BB-A5AA-44D9-8ACF-D789003F0D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DA736-71AB-46A4-8204-055A6F9CB310}" type="datetimeFigureOut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3DE0A-272E-476C-A035-FC1760E5E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95892-67AF-463A-BD54-5851116E0D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7A09E-B7BC-4757-B9C9-058FFBD4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A7504F-B052-4CCA-AB1B-B23EF74F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3B6F1-01D7-4978-8DB8-3F5BBF1FE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526F5-DCB5-4000-BF75-4888E1EFE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A3FF7-6ADA-4C4E-90C1-4C0BF1DE4384}" type="datetimeFigureOut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2342E-5156-4018-80BE-A2D0C245A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F5C9C-C5AF-4A09-8B8C-399CB4D13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A7EE8-9F09-4DB1-88BC-E069745A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3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psprince@vt.edu" TargetMode="Externa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psprince@vt.edu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psprince@vt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6AABA8-BDAD-CF4B-A4C2-6D012469D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29" y="0"/>
            <a:ext cx="8918122" cy="6891277"/>
          </a:xfrm>
        </p:spPr>
      </p:pic>
    </p:spTree>
    <p:extLst>
      <p:ext uri="{BB962C8B-B14F-4D97-AF65-F5344CB8AC3E}">
        <p14:creationId xmlns:p14="http://schemas.microsoft.com/office/powerpoint/2010/main" val="3434020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9004">
            <a:off x="-4247244" y="-2248040"/>
            <a:ext cx="20686489" cy="11823125"/>
          </a:xfrm>
        </p:spPr>
      </p:pic>
      <p:sp>
        <p:nvSpPr>
          <p:cNvPr id="5" name="TextBox 4"/>
          <p:cNvSpPr txBox="1"/>
          <p:nvPr/>
        </p:nvSpPr>
        <p:spPr>
          <a:xfrm>
            <a:off x="623899" y="81887"/>
            <a:ext cx="5340174" cy="11079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Advanced structural interpretation, and a good story…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The Cove Mountain “2”</a:t>
            </a:r>
          </a:p>
        </p:txBody>
      </p:sp>
    </p:spTree>
    <p:extLst>
      <p:ext uri="{BB962C8B-B14F-4D97-AF65-F5344CB8AC3E}">
        <p14:creationId xmlns:p14="http://schemas.microsoft.com/office/powerpoint/2010/main" val="3592755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46B2A-9381-4EC3-AE48-F1876677B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E3787-3FFF-4B84-B3C4-6EC034560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6A8077-E259-4D17-AFEE-64734D018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925" y="0"/>
            <a:ext cx="12747677" cy="7894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1946" y="4899546"/>
            <a:ext cx="3875965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These horizons are the same age and </a:t>
            </a:r>
            <a:r>
              <a:rPr lang="en-US" dirty="0" err="1">
                <a:solidFill>
                  <a:schemeClr val="bg1"/>
                </a:solidFill>
              </a:rPr>
              <a:t>facies</a:t>
            </a:r>
            <a:r>
              <a:rPr lang="en-US" dirty="0">
                <a:solidFill>
                  <a:schemeClr val="bg1"/>
                </a:solidFill>
              </a:rPr>
              <a:t>…but they are fault-separated. Is it a splay or master fault separation? Regional interpretation depends on it…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30806" y="3947064"/>
            <a:ext cx="81887" cy="7477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763069" y="3534770"/>
            <a:ext cx="3739486" cy="1229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92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0F755-40AE-4BA2-9A42-EAC12797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E458-2C7E-4618-A689-585C337EB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1D5930-D299-4E7A-9E5B-4F0B55B53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5200" y="-85725"/>
            <a:ext cx="11748896" cy="7275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2551A4-88A1-448E-9BB1-0A6D737FA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75" y="-240837"/>
            <a:ext cx="11852327" cy="73396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3583" y="365125"/>
            <a:ext cx="1624084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Cove Mountain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3300" y="458747"/>
            <a:ext cx="1624084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Catawba Mountain</a:t>
            </a:r>
          </a:p>
        </p:txBody>
      </p:sp>
      <p:sp>
        <p:nvSpPr>
          <p:cNvPr id="10" name="TextBox 9"/>
          <p:cNvSpPr txBox="1"/>
          <p:nvPr/>
        </p:nvSpPr>
        <p:spPr>
          <a:xfrm rot="19274804">
            <a:off x="128517" y="2483892"/>
            <a:ext cx="141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Thick shale</a:t>
            </a:r>
          </a:p>
        </p:txBody>
      </p:sp>
      <p:sp>
        <p:nvSpPr>
          <p:cNvPr id="11" name="TextBox 10"/>
          <p:cNvSpPr txBox="1"/>
          <p:nvPr/>
        </p:nvSpPr>
        <p:spPr>
          <a:xfrm rot="19078511">
            <a:off x="1047740" y="2966100"/>
            <a:ext cx="309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Carbonate beds (no outcrop)</a:t>
            </a:r>
          </a:p>
        </p:txBody>
      </p:sp>
      <p:sp>
        <p:nvSpPr>
          <p:cNvPr id="12" name="TextBox 11"/>
          <p:cNvSpPr txBox="1"/>
          <p:nvPr/>
        </p:nvSpPr>
        <p:spPr>
          <a:xfrm rot="19557451">
            <a:off x="8158078" y="2976084"/>
            <a:ext cx="281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Thin shale at base</a:t>
            </a:r>
          </a:p>
        </p:txBody>
      </p:sp>
      <p:sp>
        <p:nvSpPr>
          <p:cNvPr id="13" name="TextBox 12"/>
          <p:cNvSpPr txBox="1"/>
          <p:nvPr/>
        </p:nvSpPr>
        <p:spPr>
          <a:xfrm rot="19311425">
            <a:off x="8511802" y="4863563"/>
            <a:ext cx="210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carbonate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95875" y="1976325"/>
            <a:ext cx="2232514" cy="23083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Signficant</a:t>
            </a:r>
            <a:r>
              <a:rPr lang="en-US" dirty="0">
                <a:solidFill>
                  <a:schemeClr val="bg1"/>
                </a:solidFill>
              </a:rPr>
              <a:t> stratigraphic differences support master fault separation…VERY difficult to interpret on forested, mantled slopes</a:t>
            </a:r>
          </a:p>
        </p:txBody>
      </p:sp>
    </p:spTree>
    <p:extLst>
      <p:ext uri="{BB962C8B-B14F-4D97-AF65-F5344CB8AC3E}">
        <p14:creationId xmlns:p14="http://schemas.microsoft.com/office/powerpoint/2010/main" val="170350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2215" y="-756604"/>
            <a:ext cx="14176430" cy="83712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24770"/>
            <a:ext cx="3486150" cy="1015663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Overlays can also provide useful context for conservation/water quality application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619750" y="994628"/>
            <a:ext cx="1466850" cy="1102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86600" y="809962"/>
            <a:ext cx="3619500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Bad stuff goes in elevated sinkholes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6877050" y="4305300"/>
            <a:ext cx="1447800" cy="6412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115300" y="4946541"/>
            <a:ext cx="2381250" cy="64633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…and comes out in valley springs</a:t>
            </a:r>
          </a:p>
        </p:txBody>
      </p:sp>
    </p:spTree>
    <p:extLst>
      <p:ext uri="{BB962C8B-B14F-4D97-AF65-F5344CB8AC3E}">
        <p14:creationId xmlns:p14="http://schemas.microsoft.com/office/powerpoint/2010/main" val="71060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845D1-A076-48F1-A88D-AB514B6D5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4CDA4-4B63-482D-AF36-E542D9F8B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2618F-42A6-4A69-B56F-4DE0277C5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9552"/>
            <a:ext cx="12757202" cy="7900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0D9CE5-0430-41BF-831F-ED1989137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2608"/>
            <a:ext cx="12747608" cy="7894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A9DDCE-F598-465E-88D5-63BB051A8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92608"/>
            <a:ext cx="12747608" cy="7894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025" y="216540"/>
            <a:ext cx="4285397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the communication perspective—</a:t>
            </a:r>
          </a:p>
          <a:p>
            <a:r>
              <a:rPr lang="en-US" dirty="0">
                <a:solidFill>
                  <a:schemeClr val="bg1"/>
                </a:solidFill>
              </a:rPr>
              <a:t>What are mapping geologists doing? What do they look for? Where do they have to go and why?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905768" y="2042635"/>
            <a:ext cx="1746913" cy="818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802806" y="1839273"/>
            <a:ext cx="2728125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Structural measurements in </a:t>
            </a:r>
            <a:r>
              <a:rPr lang="en-US" dirty="0" err="1">
                <a:solidFill>
                  <a:schemeClr val="bg1"/>
                </a:solidFill>
              </a:rPr>
              <a:t>roadcut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2893325" y="2729552"/>
            <a:ext cx="1610436" cy="3275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8200" y="1965353"/>
            <a:ext cx="1877994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Great natural outcrop…appears to be very low dip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7765576" y="4394579"/>
            <a:ext cx="1487606" cy="8188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95833" y="3493146"/>
            <a:ext cx="2470245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Additional outcrop measurements track changing dip…great exposures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409950" y="3057099"/>
            <a:ext cx="1093811" cy="10767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95400" y="4394579"/>
            <a:ext cx="4381500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Measurement consistent with obvious bed orientation (correct plane to measure as bed surface is not always clear in highly intersected/damaged rock)</a:t>
            </a:r>
          </a:p>
        </p:txBody>
      </p:sp>
    </p:spTree>
    <p:extLst>
      <p:ext uri="{BB962C8B-B14F-4D97-AF65-F5344CB8AC3E}">
        <p14:creationId xmlns:p14="http://schemas.microsoft.com/office/powerpoint/2010/main" val="192010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7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9D49B-8F9F-4B18-BB62-B9958F43B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7340C-F933-46D1-9BC1-A35EF4207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440A70-0789-4CC8-9B35-731DD9BB2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377592"/>
            <a:ext cx="12976277" cy="8035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537D61-6BA8-40A9-8004-30C0BD930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024" y="-374904"/>
            <a:ext cx="12946790" cy="801743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039737" y="2961566"/>
            <a:ext cx="1883391" cy="10235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06472" y="3985146"/>
            <a:ext cx="2797791" cy="17543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Key data points missed in initial, pre-LiDAR mapping…they need  a visit!</a:t>
            </a:r>
          </a:p>
          <a:p>
            <a:r>
              <a:rPr lang="en-US" dirty="0">
                <a:solidFill>
                  <a:schemeClr val="bg1"/>
                </a:solidFill>
              </a:rPr>
              <a:t>Can we use your logging road?</a:t>
            </a:r>
          </a:p>
        </p:txBody>
      </p:sp>
    </p:spTree>
    <p:extLst>
      <p:ext uri="{BB962C8B-B14F-4D97-AF65-F5344CB8AC3E}">
        <p14:creationId xmlns:p14="http://schemas.microsoft.com/office/powerpoint/2010/main" val="367510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D4B1E-D724-4AFE-8CE5-8EE906E59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ACCBA-5FBB-4A85-BFD5-1A70FF1D6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D2C38F-70FD-4AF2-AA34-D99D65D08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774" y="-603592"/>
            <a:ext cx="13145971" cy="8140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F37B57-C317-461C-8CA5-7E02C8882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728" y="-603504"/>
            <a:ext cx="13145971" cy="81407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02306" y="104576"/>
            <a:ext cx="3398292" cy="14773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It may be useful to show property owners (and yourself!) road networks that may be used…as well as the grandeur of their land holdings!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3332" y="1198508"/>
            <a:ext cx="2565778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Drafting errors…</a:t>
            </a:r>
          </a:p>
          <a:p>
            <a:r>
              <a:rPr lang="en-US" dirty="0">
                <a:solidFill>
                  <a:schemeClr val="bg1"/>
                </a:solidFill>
              </a:rPr>
              <a:t>Colluvium field covers </a:t>
            </a:r>
          </a:p>
          <a:p>
            <a:r>
              <a:rPr lang="en-US" dirty="0">
                <a:solidFill>
                  <a:schemeClr val="bg1"/>
                </a:solidFill>
              </a:rPr>
              <a:t>Obvious in-place outcrop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2361063" y="2347415"/>
            <a:ext cx="1050877" cy="11464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111690" y="365125"/>
            <a:ext cx="2947916" cy="8333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83642" y="5145206"/>
            <a:ext cx="3138985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Db contact should be closer to drainage density shift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753134" y="3985146"/>
            <a:ext cx="1487606" cy="10781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59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22705-A035-4239-86BA-C4B646810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476BE-F9F6-458B-8ACA-25896C433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E8EDF7-6641-4DA2-BDF0-ADE4EB6F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0"/>
            <a:ext cx="12496800" cy="7738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C018A9-9350-4223-AE5F-D8B28AFA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0327" y="-3"/>
            <a:ext cx="12548427" cy="77707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2632" y="783342"/>
            <a:ext cx="3728506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Large-scale visualization…high drainage density areas are the same rock unit (synclinal hinge zone)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70245" y="336794"/>
            <a:ext cx="3473355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These mountains look different (smooth slopes vs. rugged) because they are underlain by different rock units!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5033" y="1341784"/>
            <a:ext cx="1570375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This sandstone often makes smooth slopes…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2100" y="4367284"/>
            <a:ext cx="4369500" cy="180967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050878" y="4790364"/>
            <a:ext cx="3971498" cy="982639"/>
          </a:xfrm>
          <a:custGeom>
            <a:avLst/>
            <a:gdLst>
              <a:gd name="connsiteX0" fmla="*/ 0 w 3971498"/>
              <a:gd name="connsiteY0" fmla="*/ 163773 h 982639"/>
              <a:gd name="connsiteX1" fmla="*/ 0 w 3971498"/>
              <a:gd name="connsiteY1" fmla="*/ 968991 h 982639"/>
              <a:gd name="connsiteX2" fmla="*/ 3684895 w 3971498"/>
              <a:gd name="connsiteY2" fmla="*/ 982639 h 982639"/>
              <a:gd name="connsiteX3" fmla="*/ 3971498 w 3971498"/>
              <a:gd name="connsiteY3" fmla="*/ 982639 h 982639"/>
              <a:gd name="connsiteX4" fmla="*/ 3944203 w 3971498"/>
              <a:gd name="connsiteY4" fmla="*/ 218364 h 982639"/>
              <a:gd name="connsiteX5" fmla="*/ 3630304 w 3971498"/>
              <a:gd name="connsiteY5" fmla="*/ 232012 h 982639"/>
              <a:gd name="connsiteX6" fmla="*/ 3603009 w 3971498"/>
              <a:gd name="connsiteY6" fmla="*/ 218364 h 982639"/>
              <a:gd name="connsiteX7" fmla="*/ 3603009 w 3971498"/>
              <a:gd name="connsiteY7" fmla="*/ 218364 h 982639"/>
              <a:gd name="connsiteX8" fmla="*/ 3466531 w 3971498"/>
              <a:gd name="connsiteY8" fmla="*/ 150126 h 982639"/>
              <a:gd name="connsiteX9" fmla="*/ 3343701 w 3971498"/>
              <a:gd name="connsiteY9" fmla="*/ 218364 h 982639"/>
              <a:gd name="connsiteX10" fmla="*/ 3234519 w 3971498"/>
              <a:gd name="connsiteY10" fmla="*/ 259308 h 982639"/>
              <a:gd name="connsiteX11" fmla="*/ 3016155 w 3971498"/>
              <a:gd name="connsiteY11" fmla="*/ 259308 h 982639"/>
              <a:gd name="connsiteX12" fmla="*/ 2811438 w 3971498"/>
              <a:gd name="connsiteY12" fmla="*/ 259308 h 982639"/>
              <a:gd name="connsiteX13" fmla="*/ 2688609 w 3971498"/>
              <a:gd name="connsiteY13" fmla="*/ 232012 h 982639"/>
              <a:gd name="connsiteX14" fmla="*/ 2524835 w 3971498"/>
              <a:gd name="connsiteY14" fmla="*/ 136478 h 982639"/>
              <a:gd name="connsiteX15" fmla="*/ 2415653 w 3971498"/>
              <a:gd name="connsiteY15" fmla="*/ 54591 h 982639"/>
              <a:gd name="connsiteX16" fmla="*/ 2183641 w 3971498"/>
              <a:gd name="connsiteY16" fmla="*/ 191069 h 982639"/>
              <a:gd name="connsiteX17" fmla="*/ 2074459 w 3971498"/>
              <a:gd name="connsiteY17" fmla="*/ 218364 h 982639"/>
              <a:gd name="connsiteX18" fmla="*/ 1842447 w 3971498"/>
              <a:gd name="connsiteY18" fmla="*/ 232012 h 982639"/>
              <a:gd name="connsiteX19" fmla="*/ 1624083 w 3971498"/>
              <a:gd name="connsiteY19" fmla="*/ 232012 h 982639"/>
              <a:gd name="connsiteX20" fmla="*/ 1351128 w 3971498"/>
              <a:gd name="connsiteY20" fmla="*/ 259308 h 982639"/>
              <a:gd name="connsiteX21" fmla="*/ 1282889 w 3971498"/>
              <a:gd name="connsiteY21" fmla="*/ 259308 h 982639"/>
              <a:gd name="connsiteX22" fmla="*/ 1132764 w 3971498"/>
              <a:gd name="connsiteY22" fmla="*/ 218364 h 982639"/>
              <a:gd name="connsiteX23" fmla="*/ 900752 w 3971498"/>
              <a:gd name="connsiteY23" fmla="*/ 163773 h 982639"/>
              <a:gd name="connsiteX24" fmla="*/ 764274 w 3971498"/>
              <a:gd name="connsiteY24" fmla="*/ 81887 h 982639"/>
              <a:gd name="connsiteX25" fmla="*/ 627797 w 3971498"/>
              <a:gd name="connsiteY25" fmla="*/ 0 h 982639"/>
              <a:gd name="connsiteX26" fmla="*/ 395785 w 3971498"/>
              <a:gd name="connsiteY26" fmla="*/ 95535 h 982639"/>
              <a:gd name="connsiteX27" fmla="*/ 272955 w 3971498"/>
              <a:gd name="connsiteY27" fmla="*/ 109182 h 982639"/>
              <a:gd name="connsiteX28" fmla="*/ 68238 w 3971498"/>
              <a:gd name="connsiteY28" fmla="*/ 150126 h 982639"/>
              <a:gd name="connsiteX29" fmla="*/ 0 w 3971498"/>
              <a:gd name="connsiteY29" fmla="*/ 163773 h 98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1498" h="982639">
                <a:moveTo>
                  <a:pt x="0" y="163773"/>
                </a:moveTo>
                <a:lnTo>
                  <a:pt x="0" y="968991"/>
                </a:lnTo>
                <a:lnTo>
                  <a:pt x="3684895" y="982639"/>
                </a:lnTo>
                <a:lnTo>
                  <a:pt x="3971498" y="982639"/>
                </a:lnTo>
                <a:lnTo>
                  <a:pt x="3944203" y="218364"/>
                </a:lnTo>
                <a:lnTo>
                  <a:pt x="3630304" y="232012"/>
                </a:lnTo>
                <a:lnTo>
                  <a:pt x="3603009" y="218364"/>
                </a:lnTo>
                <a:lnTo>
                  <a:pt x="3603009" y="218364"/>
                </a:lnTo>
                <a:lnTo>
                  <a:pt x="3466531" y="150126"/>
                </a:lnTo>
                <a:lnTo>
                  <a:pt x="3343701" y="218364"/>
                </a:lnTo>
                <a:lnTo>
                  <a:pt x="3234519" y="259308"/>
                </a:lnTo>
                <a:lnTo>
                  <a:pt x="3016155" y="259308"/>
                </a:lnTo>
                <a:lnTo>
                  <a:pt x="2811438" y="259308"/>
                </a:lnTo>
                <a:lnTo>
                  <a:pt x="2688609" y="232012"/>
                </a:lnTo>
                <a:lnTo>
                  <a:pt x="2524835" y="136478"/>
                </a:lnTo>
                <a:lnTo>
                  <a:pt x="2415653" y="54591"/>
                </a:lnTo>
                <a:lnTo>
                  <a:pt x="2183641" y="191069"/>
                </a:lnTo>
                <a:lnTo>
                  <a:pt x="2074459" y="218364"/>
                </a:lnTo>
                <a:lnTo>
                  <a:pt x="1842447" y="232012"/>
                </a:lnTo>
                <a:lnTo>
                  <a:pt x="1624083" y="232012"/>
                </a:lnTo>
                <a:lnTo>
                  <a:pt x="1351128" y="259308"/>
                </a:lnTo>
                <a:lnTo>
                  <a:pt x="1282889" y="259308"/>
                </a:lnTo>
                <a:lnTo>
                  <a:pt x="1132764" y="218364"/>
                </a:lnTo>
                <a:lnTo>
                  <a:pt x="900752" y="163773"/>
                </a:lnTo>
                <a:lnTo>
                  <a:pt x="764274" y="81887"/>
                </a:lnTo>
                <a:lnTo>
                  <a:pt x="627797" y="0"/>
                </a:lnTo>
                <a:lnTo>
                  <a:pt x="395785" y="95535"/>
                </a:lnTo>
                <a:lnTo>
                  <a:pt x="272955" y="109182"/>
                </a:lnTo>
                <a:lnTo>
                  <a:pt x="68238" y="150126"/>
                </a:lnTo>
                <a:lnTo>
                  <a:pt x="0" y="16377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541417" y="4807131"/>
            <a:ext cx="3300549" cy="844732"/>
          </a:xfrm>
          <a:custGeom>
            <a:avLst/>
            <a:gdLst>
              <a:gd name="connsiteX0" fmla="*/ 0 w 3300549"/>
              <a:gd name="connsiteY0" fmla="*/ 52252 h 844732"/>
              <a:gd name="connsiteX1" fmla="*/ 348343 w 3300549"/>
              <a:gd name="connsiteY1" fmla="*/ 357052 h 844732"/>
              <a:gd name="connsiteX2" fmla="*/ 635726 w 3300549"/>
              <a:gd name="connsiteY2" fmla="*/ 478972 h 844732"/>
              <a:gd name="connsiteX3" fmla="*/ 957943 w 3300549"/>
              <a:gd name="connsiteY3" fmla="*/ 609600 h 844732"/>
              <a:gd name="connsiteX4" fmla="*/ 1236617 w 3300549"/>
              <a:gd name="connsiteY4" fmla="*/ 722812 h 844732"/>
              <a:gd name="connsiteX5" fmla="*/ 1645920 w 3300549"/>
              <a:gd name="connsiteY5" fmla="*/ 827315 h 844732"/>
              <a:gd name="connsiteX6" fmla="*/ 2046514 w 3300549"/>
              <a:gd name="connsiteY6" fmla="*/ 844732 h 844732"/>
              <a:gd name="connsiteX7" fmla="*/ 2656114 w 3300549"/>
              <a:gd name="connsiteY7" fmla="*/ 844732 h 844732"/>
              <a:gd name="connsiteX8" fmla="*/ 3021874 w 3300549"/>
              <a:gd name="connsiteY8" fmla="*/ 809898 h 844732"/>
              <a:gd name="connsiteX9" fmla="*/ 3239589 w 3300549"/>
              <a:gd name="connsiteY9" fmla="*/ 679269 h 844732"/>
              <a:gd name="connsiteX10" fmla="*/ 3300549 w 3300549"/>
              <a:gd name="connsiteY10" fmla="*/ 531223 h 844732"/>
              <a:gd name="connsiteX11" fmla="*/ 3291840 w 3300549"/>
              <a:gd name="connsiteY11" fmla="*/ 409303 h 844732"/>
              <a:gd name="connsiteX12" fmla="*/ 3239589 w 3300549"/>
              <a:gd name="connsiteY12" fmla="*/ 322218 h 844732"/>
              <a:gd name="connsiteX13" fmla="*/ 3117669 w 3300549"/>
              <a:gd name="connsiteY13" fmla="*/ 200298 h 844732"/>
              <a:gd name="connsiteX14" fmla="*/ 2987040 w 3300549"/>
              <a:gd name="connsiteY14" fmla="*/ 156755 h 844732"/>
              <a:gd name="connsiteX15" fmla="*/ 2960914 w 3300549"/>
              <a:gd name="connsiteY15" fmla="*/ 148046 h 844732"/>
              <a:gd name="connsiteX16" fmla="*/ 2847703 w 3300549"/>
              <a:gd name="connsiteY16" fmla="*/ 209006 h 844732"/>
              <a:gd name="connsiteX17" fmla="*/ 3048000 w 3300549"/>
              <a:gd name="connsiteY17" fmla="*/ 357052 h 844732"/>
              <a:gd name="connsiteX18" fmla="*/ 3065417 w 3300549"/>
              <a:gd name="connsiteY18" fmla="*/ 470263 h 844732"/>
              <a:gd name="connsiteX19" fmla="*/ 3074126 w 3300549"/>
              <a:gd name="connsiteY19" fmla="*/ 574766 h 844732"/>
              <a:gd name="connsiteX20" fmla="*/ 2952206 w 3300549"/>
              <a:gd name="connsiteY20" fmla="*/ 627018 h 844732"/>
              <a:gd name="connsiteX21" fmla="*/ 2629989 w 3300549"/>
              <a:gd name="connsiteY21" fmla="*/ 670560 h 844732"/>
              <a:gd name="connsiteX22" fmla="*/ 2107474 w 3300549"/>
              <a:gd name="connsiteY22" fmla="*/ 661852 h 844732"/>
              <a:gd name="connsiteX23" fmla="*/ 1776549 w 3300549"/>
              <a:gd name="connsiteY23" fmla="*/ 661852 h 844732"/>
              <a:gd name="connsiteX24" fmla="*/ 1384663 w 3300549"/>
              <a:gd name="connsiteY24" fmla="*/ 609600 h 844732"/>
              <a:gd name="connsiteX25" fmla="*/ 1045029 w 3300549"/>
              <a:gd name="connsiteY25" fmla="*/ 487680 h 844732"/>
              <a:gd name="connsiteX26" fmla="*/ 661852 w 3300549"/>
              <a:gd name="connsiteY26" fmla="*/ 313509 h 844732"/>
              <a:gd name="connsiteX27" fmla="*/ 452846 w 3300549"/>
              <a:gd name="connsiteY27" fmla="*/ 217715 h 844732"/>
              <a:gd name="connsiteX28" fmla="*/ 287383 w 3300549"/>
              <a:gd name="connsiteY28" fmla="*/ 95795 h 844732"/>
              <a:gd name="connsiteX29" fmla="*/ 148046 w 3300549"/>
              <a:gd name="connsiteY29" fmla="*/ 0 h 844732"/>
              <a:gd name="connsiteX30" fmla="*/ 0 w 3300549"/>
              <a:gd name="connsiteY30" fmla="*/ 52252 h 84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300549" h="844732">
                <a:moveTo>
                  <a:pt x="0" y="52252"/>
                </a:moveTo>
                <a:lnTo>
                  <a:pt x="348343" y="357052"/>
                </a:lnTo>
                <a:lnTo>
                  <a:pt x="635726" y="478972"/>
                </a:lnTo>
                <a:lnTo>
                  <a:pt x="957943" y="609600"/>
                </a:lnTo>
                <a:lnTo>
                  <a:pt x="1236617" y="722812"/>
                </a:lnTo>
                <a:lnTo>
                  <a:pt x="1645920" y="827315"/>
                </a:lnTo>
                <a:lnTo>
                  <a:pt x="2046514" y="844732"/>
                </a:lnTo>
                <a:lnTo>
                  <a:pt x="2656114" y="844732"/>
                </a:lnTo>
                <a:lnTo>
                  <a:pt x="3021874" y="809898"/>
                </a:lnTo>
                <a:lnTo>
                  <a:pt x="3239589" y="679269"/>
                </a:lnTo>
                <a:lnTo>
                  <a:pt x="3300549" y="531223"/>
                </a:lnTo>
                <a:lnTo>
                  <a:pt x="3291840" y="409303"/>
                </a:lnTo>
                <a:lnTo>
                  <a:pt x="3239589" y="322218"/>
                </a:lnTo>
                <a:lnTo>
                  <a:pt x="3117669" y="200298"/>
                </a:lnTo>
                <a:lnTo>
                  <a:pt x="2987040" y="156755"/>
                </a:lnTo>
                <a:lnTo>
                  <a:pt x="2960914" y="148046"/>
                </a:lnTo>
                <a:lnTo>
                  <a:pt x="2847703" y="209006"/>
                </a:lnTo>
                <a:lnTo>
                  <a:pt x="3048000" y="357052"/>
                </a:lnTo>
                <a:lnTo>
                  <a:pt x="3065417" y="470263"/>
                </a:lnTo>
                <a:lnTo>
                  <a:pt x="3074126" y="574766"/>
                </a:lnTo>
                <a:lnTo>
                  <a:pt x="2952206" y="627018"/>
                </a:lnTo>
                <a:lnTo>
                  <a:pt x="2629989" y="670560"/>
                </a:lnTo>
                <a:lnTo>
                  <a:pt x="2107474" y="661852"/>
                </a:lnTo>
                <a:lnTo>
                  <a:pt x="1776549" y="661852"/>
                </a:lnTo>
                <a:lnTo>
                  <a:pt x="1384663" y="609600"/>
                </a:lnTo>
                <a:lnTo>
                  <a:pt x="1045029" y="487680"/>
                </a:lnTo>
                <a:lnTo>
                  <a:pt x="661852" y="313509"/>
                </a:lnTo>
                <a:lnTo>
                  <a:pt x="452846" y="217715"/>
                </a:lnTo>
                <a:lnTo>
                  <a:pt x="287383" y="95795"/>
                </a:lnTo>
                <a:lnTo>
                  <a:pt x="148046" y="0"/>
                </a:lnTo>
                <a:lnTo>
                  <a:pt x="0" y="52252"/>
                </a:lnTo>
                <a:close/>
              </a:path>
            </a:pathLst>
          </a:custGeom>
          <a:solidFill>
            <a:srgbClr val="00B0F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778034" y="4998720"/>
            <a:ext cx="1541417" cy="304800"/>
          </a:xfrm>
          <a:custGeom>
            <a:avLst/>
            <a:gdLst>
              <a:gd name="connsiteX0" fmla="*/ 0 w 1541417"/>
              <a:gd name="connsiteY0" fmla="*/ 34834 h 304800"/>
              <a:gd name="connsiteX1" fmla="*/ 435429 w 1541417"/>
              <a:gd name="connsiteY1" fmla="*/ 217714 h 304800"/>
              <a:gd name="connsiteX2" fmla="*/ 914400 w 1541417"/>
              <a:gd name="connsiteY2" fmla="*/ 304800 h 304800"/>
              <a:gd name="connsiteX3" fmla="*/ 1314995 w 1541417"/>
              <a:gd name="connsiteY3" fmla="*/ 296091 h 304800"/>
              <a:gd name="connsiteX4" fmla="*/ 1515292 w 1541417"/>
              <a:gd name="connsiteY4" fmla="*/ 252549 h 304800"/>
              <a:gd name="connsiteX5" fmla="*/ 1541417 w 1541417"/>
              <a:gd name="connsiteY5" fmla="*/ 174171 h 304800"/>
              <a:gd name="connsiteX6" fmla="*/ 1524000 w 1541417"/>
              <a:gd name="connsiteY6" fmla="*/ 43543 h 304800"/>
              <a:gd name="connsiteX7" fmla="*/ 1097280 w 1541417"/>
              <a:gd name="connsiteY7" fmla="*/ 69669 h 304800"/>
              <a:gd name="connsiteX8" fmla="*/ 905692 w 1541417"/>
              <a:gd name="connsiteY8" fmla="*/ 0 h 304800"/>
              <a:gd name="connsiteX9" fmla="*/ 896983 w 1541417"/>
              <a:gd name="connsiteY9" fmla="*/ 52251 h 304800"/>
              <a:gd name="connsiteX10" fmla="*/ 827315 w 1541417"/>
              <a:gd name="connsiteY10" fmla="*/ 87086 h 304800"/>
              <a:gd name="connsiteX11" fmla="*/ 635726 w 1541417"/>
              <a:gd name="connsiteY11" fmla="*/ 87086 h 304800"/>
              <a:gd name="connsiteX12" fmla="*/ 487680 w 1541417"/>
              <a:gd name="connsiteY12" fmla="*/ 60960 h 304800"/>
              <a:gd name="connsiteX13" fmla="*/ 400595 w 1541417"/>
              <a:gd name="connsiteY13" fmla="*/ 8709 h 304800"/>
              <a:gd name="connsiteX14" fmla="*/ 0 w 1541417"/>
              <a:gd name="connsiteY14" fmla="*/ 34834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41417" h="304800">
                <a:moveTo>
                  <a:pt x="0" y="34834"/>
                </a:moveTo>
                <a:lnTo>
                  <a:pt x="435429" y="217714"/>
                </a:lnTo>
                <a:lnTo>
                  <a:pt x="914400" y="304800"/>
                </a:lnTo>
                <a:lnTo>
                  <a:pt x="1314995" y="296091"/>
                </a:lnTo>
                <a:lnTo>
                  <a:pt x="1515292" y="252549"/>
                </a:lnTo>
                <a:lnTo>
                  <a:pt x="1541417" y="174171"/>
                </a:lnTo>
                <a:lnTo>
                  <a:pt x="1524000" y="43543"/>
                </a:lnTo>
                <a:lnTo>
                  <a:pt x="1097280" y="69669"/>
                </a:lnTo>
                <a:lnTo>
                  <a:pt x="905692" y="0"/>
                </a:lnTo>
                <a:lnTo>
                  <a:pt x="896983" y="52251"/>
                </a:lnTo>
                <a:lnTo>
                  <a:pt x="827315" y="87086"/>
                </a:lnTo>
                <a:lnTo>
                  <a:pt x="635726" y="87086"/>
                </a:lnTo>
                <a:lnTo>
                  <a:pt x="487680" y="60960"/>
                </a:lnTo>
                <a:lnTo>
                  <a:pt x="400595" y="8709"/>
                </a:lnTo>
                <a:lnTo>
                  <a:pt x="0" y="34834"/>
                </a:lnTo>
                <a:close/>
              </a:path>
            </a:pathLst>
          </a:custGeom>
          <a:solidFill>
            <a:srgbClr val="E820B4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730669" y="4375331"/>
            <a:ext cx="1228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Thickening in hinge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3943350" y="4807131"/>
            <a:ext cx="57150" cy="2969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8096250" y="1706672"/>
            <a:ext cx="609600" cy="16080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552632" y="1706672"/>
            <a:ext cx="1524568" cy="10555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476966" y="1823799"/>
            <a:ext cx="3111690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…and crops out again over here! (after passing under the middle mountain about 9,000 feet below the surface)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9353550" y="3024128"/>
            <a:ext cx="114300" cy="13431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22700" y="4378323"/>
            <a:ext cx="247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X-section schematic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 flipV="1">
            <a:off x="2391508" y="2277358"/>
            <a:ext cx="605342" cy="4848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3171009" y="4852851"/>
            <a:ext cx="506185" cy="235132"/>
          </a:xfrm>
          <a:custGeom>
            <a:avLst/>
            <a:gdLst>
              <a:gd name="connsiteX0" fmla="*/ 287382 w 506185"/>
              <a:gd name="connsiteY0" fmla="*/ 0 h 235132"/>
              <a:gd name="connsiteX1" fmla="*/ 58782 w 506185"/>
              <a:gd name="connsiteY1" fmla="*/ 120832 h 235132"/>
              <a:gd name="connsiteX2" fmla="*/ 0 w 506185"/>
              <a:gd name="connsiteY2" fmla="*/ 137160 h 235132"/>
              <a:gd name="connsiteX3" fmla="*/ 97971 w 506185"/>
              <a:gd name="connsiteY3" fmla="*/ 205740 h 235132"/>
              <a:gd name="connsiteX4" fmla="*/ 251460 w 506185"/>
              <a:gd name="connsiteY4" fmla="*/ 228600 h 235132"/>
              <a:gd name="connsiteX5" fmla="*/ 421277 w 506185"/>
              <a:gd name="connsiteY5" fmla="*/ 235132 h 235132"/>
              <a:gd name="connsiteX6" fmla="*/ 493122 w 506185"/>
              <a:gd name="connsiteY6" fmla="*/ 195943 h 235132"/>
              <a:gd name="connsiteX7" fmla="*/ 506185 w 506185"/>
              <a:gd name="connsiteY7" fmla="*/ 140426 h 235132"/>
              <a:gd name="connsiteX8" fmla="*/ 287382 w 506185"/>
              <a:gd name="connsiteY8" fmla="*/ 0 h 235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6185" h="235132">
                <a:moveTo>
                  <a:pt x="287382" y="0"/>
                </a:moveTo>
                <a:lnTo>
                  <a:pt x="58782" y="120832"/>
                </a:lnTo>
                <a:lnTo>
                  <a:pt x="0" y="137160"/>
                </a:lnTo>
                <a:lnTo>
                  <a:pt x="97971" y="205740"/>
                </a:lnTo>
                <a:lnTo>
                  <a:pt x="251460" y="228600"/>
                </a:lnTo>
                <a:lnTo>
                  <a:pt x="421277" y="235132"/>
                </a:lnTo>
                <a:lnTo>
                  <a:pt x="493122" y="195943"/>
                </a:lnTo>
                <a:lnTo>
                  <a:pt x="506185" y="140426"/>
                </a:lnTo>
                <a:lnTo>
                  <a:pt x="28738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6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/>
      <p:bldP spid="9" grpId="0" animBg="1"/>
      <p:bldP spid="23" grpId="0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5F8A6-88C0-4C09-8372-6028675F51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48508-6610-4328-B70C-579CFDFBDF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5EF5FB-4779-41B6-8B53-D5CA92F3F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257" y="-257175"/>
            <a:ext cx="12801600" cy="7200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162038-64D7-4C5E-B3AE-48D3EB5A2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352" y="-256032"/>
            <a:ext cx="12801600" cy="720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9E6274-FDE1-4B50-A080-4989FA1F6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352" y="-256032"/>
            <a:ext cx="12801600" cy="7200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8687C3-229C-4021-BFE0-BD4EA23E1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352" y="-256032"/>
            <a:ext cx="12801600" cy="72009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C29FD1-DB4E-4956-99E5-3E4B1AF49F06}"/>
              </a:ext>
            </a:extLst>
          </p:cNvPr>
          <p:cNvSpPr/>
          <p:nvPr/>
        </p:nvSpPr>
        <p:spPr>
          <a:xfrm>
            <a:off x="-1400175" y="-990600"/>
            <a:ext cx="14449425" cy="1914525"/>
          </a:xfrm>
          <a:prstGeom prst="rect">
            <a:avLst/>
          </a:prstGeom>
          <a:solidFill>
            <a:srgbClr val="67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BD551F-9306-4CA4-A940-45BD556FEC85}"/>
              </a:ext>
            </a:extLst>
          </p:cNvPr>
          <p:cNvSpPr/>
          <p:nvPr/>
        </p:nvSpPr>
        <p:spPr>
          <a:xfrm>
            <a:off x="-1310258" y="400049"/>
            <a:ext cx="1548384" cy="6315075"/>
          </a:xfrm>
          <a:prstGeom prst="rect">
            <a:avLst/>
          </a:prstGeom>
          <a:solidFill>
            <a:srgbClr val="67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CB2509-4203-4661-B041-880749477C79}"/>
              </a:ext>
            </a:extLst>
          </p:cNvPr>
          <p:cNvSpPr/>
          <p:nvPr/>
        </p:nvSpPr>
        <p:spPr>
          <a:xfrm>
            <a:off x="0" y="5810250"/>
            <a:ext cx="13155168" cy="2000250"/>
          </a:xfrm>
          <a:prstGeom prst="rect">
            <a:avLst/>
          </a:prstGeom>
          <a:solidFill>
            <a:srgbClr val="67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7188F-048D-4D70-9F3D-25A5AA5495A4}"/>
              </a:ext>
            </a:extLst>
          </p:cNvPr>
          <p:cNvSpPr/>
          <p:nvPr/>
        </p:nvSpPr>
        <p:spPr>
          <a:xfrm>
            <a:off x="11553825" y="398906"/>
            <a:ext cx="2363343" cy="6315075"/>
          </a:xfrm>
          <a:prstGeom prst="rect">
            <a:avLst/>
          </a:prstGeom>
          <a:solidFill>
            <a:srgbClr val="67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2507FC-3721-4D64-BD83-F52F0B657B9C}"/>
              </a:ext>
            </a:extLst>
          </p:cNvPr>
          <p:cNvSpPr/>
          <p:nvPr/>
        </p:nvSpPr>
        <p:spPr>
          <a:xfrm>
            <a:off x="302342" y="4210665"/>
            <a:ext cx="11127658" cy="1349477"/>
          </a:xfrm>
          <a:custGeom>
            <a:avLst/>
            <a:gdLst>
              <a:gd name="connsiteX0" fmla="*/ 0 w 11127658"/>
              <a:gd name="connsiteY0" fmla="*/ 66367 h 1349477"/>
              <a:gd name="connsiteX1" fmla="*/ 154858 w 11127658"/>
              <a:gd name="connsiteY1" fmla="*/ 1349477 h 1349477"/>
              <a:gd name="connsiteX2" fmla="*/ 11009671 w 11127658"/>
              <a:gd name="connsiteY2" fmla="*/ 1349477 h 1349477"/>
              <a:gd name="connsiteX3" fmla="*/ 11127658 w 11127658"/>
              <a:gd name="connsiteY3" fmla="*/ 0 h 1349477"/>
              <a:gd name="connsiteX4" fmla="*/ 11127658 w 11127658"/>
              <a:gd name="connsiteY4" fmla="*/ 0 h 134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7658" h="1349477">
                <a:moveTo>
                  <a:pt x="0" y="66367"/>
                </a:moveTo>
                <a:lnTo>
                  <a:pt x="154858" y="1349477"/>
                </a:lnTo>
                <a:lnTo>
                  <a:pt x="11009671" y="1349477"/>
                </a:lnTo>
                <a:lnTo>
                  <a:pt x="11127658" y="0"/>
                </a:lnTo>
                <a:lnTo>
                  <a:pt x="11127658" y="0"/>
                </a:ln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08D16BF-2B41-4471-B7DA-16781F5F98B3}"/>
              </a:ext>
            </a:extLst>
          </p:cNvPr>
          <p:cNvSpPr/>
          <p:nvPr/>
        </p:nvSpPr>
        <p:spPr>
          <a:xfrm>
            <a:off x="115252" y="5560142"/>
            <a:ext cx="11418569" cy="769939"/>
          </a:xfrm>
          <a:custGeom>
            <a:avLst/>
            <a:gdLst>
              <a:gd name="connsiteX0" fmla="*/ 790575 w 11201400"/>
              <a:gd name="connsiteY0" fmla="*/ 19050 h 866775"/>
              <a:gd name="connsiteX1" fmla="*/ 0 w 11201400"/>
              <a:gd name="connsiteY1" fmla="*/ 866775 h 866775"/>
              <a:gd name="connsiteX2" fmla="*/ 11201400 w 11201400"/>
              <a:gd name="connsiteY2" fmla="*/ 866775 h 866775"/>
              <a:gd name="connsiteX3" fmla="*/ 10696575 w 11201400"/>
              <a:gd name="connsiteY3" fmla="*/ 0 h 866775"/>
              <a:gd name="connsiteX4" fmla="*/ 790575 w 11201400"/>
              <a:gd name="connsiteY4" fmla="*/ 19050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01400" h="866775">
                <a:moveTo>
                  <a:pt x="790575" y="19050"/>
                </a:moveTo>
                <a:lnTo>
                  <a:pt x="0" y="866775"/>
                </a:lnTo>
                <a:lnTo>
                  <a:pt x="11201400" y="866775"/>
                </a:lnTo>
                <a:lnTo>
                  <a:pt x="10696575" y="0"/>
                </a:lnTo>
                <a:lnTo>
                  <a:pt x="790575" y="1905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tx1">
                  <a:lumMod val="75000"/>
                  <a:lumOff val="25000"/>
                  <a:shade val="67500"/>
                  <a:satMod val="115000"/>
                  <a:alpha val="76000"/>
                </a:schemeClr>
              </a:gs>
              <a:gs pos="100000">
                <a:schemeClr val="tx1">
                  <a:lumMod val="75000"/>
                  <a:lumOff val="25000"/>
                  <a:shade val="100000"/>
                  <a:satMod val="115000"/>
                  <a:alpha val="23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919" y="350978"/>
            <a:ext cx="4114800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Overlays and Google Earth’s tilt function make block diagrams easy to construct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2228" y="264329"/>
            <a:ext cx="7318166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 screenshot is taken with a known line-of-section running horizontally across it. A clipping mask (Adobe Illustrator) is used to “cut out” the surface of the block, which is mated to the cross section. Gray polygons frame the surface-section pair, with a  nice gradient fill polygon below it  to make a shadow effect.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4149" y="1522773"/>
            <a:ext cx="2454442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6"/>
              </a:rPr>
              <a:t>psprince@vt.edu</a:t>
            </a:r>
            <a:r>
              <a:rPr lang="en-US" dirty="0">
                <a:solidFill>
                  <a:schemeClr val="bg1"/>
                </a:solidFill>
              </a:rPr>
              <a:t> for more info!</a:t>
            </a:r>
          </a:p>
        </p:txBody>
      </p:sp>
    </p:spTree>
    <p:extLst>
      <p:ext uri="{BB962C8B-B14F-4D97-AF65-F5344CB8AC3E}">
        <p14:creationId xmlns:p14="http://schemas.microsoft.com/office/powerpoint/2010/main" val="62980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22" grpId="0" animBg="1"/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392526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073" y="835400"/>
            <a:ext cx="9759334" cy="5477543"/>
          </a:xfrm>
        </p:spPr>
      </p:pic>
      <p:sp>
        <p:nvSpPr>
          <p:cNvPr id="8" name="TextBox 7"/>
          <p:cNvSpPr txBox="1"/>
          <p:nvPr/>
        </p:nvSpPr>
        <p:spPr>
          <a:xfrm>
            <a:off x="8771021" y="1251284"/>
            <a:ext cx="258277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Arc will export .</a:t>
            </a:r>
            <a:r>
              <a:rPr lang="en-US" dirty="0" err="1">
                <a:solidFill>
                  <a:schemeClr val="bg1"/>
                </a:solidFill>
              </a:rPr>
              <a:t>kmz’s</a:t>
            </a:r>
            <a:r>
              <a:rPr lang="en-US" dirty="0">
                <a:solidFill>
                  <a:schemeClr val="bg1"/>
                </a:solidFill>
              </a:rPr>
              <a:t>, but the quality will be very poor. As far as I know, you have to make your own to end up with “presentation” quality for something like LiDAR.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first step is the export of the quad as a TIFF at very high dpi; we use 1500. This usually generates a file of ~350 MB.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TIFF is then opened in Photoshop…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15453" y="180459"/>
            <a:ext cx="4539916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 overview of our LiDAR overlay procedure</a:t>
            </a:r>
          </a:p>
        </p:txBody>
      </p:sp>
    </p:spTree>
    <p:extLst>
      <p:ext uri="{BB962C8B-B14F-4D97-AF65-F5344CB8AC3E}">
        <p14:creationId xmlns:p14="http://schemas.microsoft.com/office/powerpoint/2010/main" val="1134065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592153-B263-4041-B7CA-392CDA511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71" y="1"/>
            <a:ext cx="5299363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54145-BFE9-B445-B174-5D9C88EC2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249" y="1"/>
            <a:ext cx="5279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53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218" y="-6394"/>
            <a:ext cx="12406435" cy="68707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18" y="50999"/>
            <a:ext cx="8368902" cy="4705210"/>
          </a:xfrm>
        </p:spPr>
      </p:pic>
      <p:sp>
        <p:nvSpPr>
          <p:cNvPr id="6" name="TextBox 5"/>
          <p:cNvSpPr txBox="1"/>
          <p:nvPr/>
        </p:nvSpPr>
        <p:spPr>
          <a:xfrm>
            <a:off x="9358898" y="50999"/>
            <a:ext cx="253465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This is where slight imperfection enters the story, and if anyone has improvements, please share!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An </a:t>
            </a:r>
            <a:r>
              <a:rPr lang="en-US" dirty="0" err="1">
                <a:solidFill>
                  <a:schemeClr val="bg1"/>
                </a:solidFill>
              </a:rPr>
              <a:t>unprojected</a:t>
            </a:r>
            <a:r>
              <a:rPr lang="en-US" dirty="0">
                <a:solidFill>
                  <a:schemeClr val="bg1"/>
                </a:solidFill>
              </a:rPr>
              <a:t> map (WGN, for example) has perfect orthogonal corners, but does not correctly overlay to the elevation model in Google Earth. You therefore have to use a projected map, which is slightly un-orthogonal (geologist’s term).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We rotate the TIFF to match the cropping box as close as possible. With lots of zoom, you can do very well.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813602"/>
            <a:ext cx="92516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about transparent backgrounds?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You can certainly cut the map out and use a transparent background, but it must leave Photoshop as a PNG to support the transparency. Google Earth can’t digest PNG’s of this size. Small line work PNG polygons are good to go, but a LiDAR overlay of even ¼ quad size will crash Google Earth immediately. Standard cropping saved as a JPEG seems to be the only way to keep the resolution as high as it needs to be in a format that Google Earth can deal with.  </a:t>
            </a:r>
          </a:p>
        </p:txBody>
      </p:sp>
    </p:spTree>
    <p:extLst>
      <p:ext uri="{BB962C8B-B14F-4D97-AF65-F5344CB8AC3E}">
        <p14:creationId xmlns:p14="http://schemas.microsoft.com/office/powerpoint/2010/main" val="42265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266" y="-6394"/>
            <a:ext cx="12412532" cy="687078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66" y="0"/>
            <a:ext cx="8656941" cy="4867153"/>
          </a:xfrm>
        </p:spPr>
      </p:pic>
      <p:sp>
        <p:nvSpPr>
          <p:cNvPr id="8" name="TextBox 7"/>
          <p:cNvSpPr txBox="1"/>
          <p:nvPr/>
        </p:nvSpPr>
        <p:spPr>
          <a:xfrm>
            <a:off x="8820443" y="160421"/>
            <a:ext cx="33715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Crop the rotated map and save it as a JPEG.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Operating at the quad scale is nice because it permits use of bounding parallels and meridians for </a:t>
            </a:r>
            <a:r>
              <a:rPr lang="en-US" dirty="0" err="1">
                <a:solidFill>
                  <a:schemeClr val="bg1"/>
                </a:solidFill>
              </a:rPr>
              <a:t>georeferencing</a:t>
            </a:r>
            <a:r>
              <a:rPr lang="en-US" dirty="0">
                <a:solidFill>
                  <a:schemeClr val="bg1"/>
                </a:solidFill>
              </a:rPr>
              <a:t> in Google Earth.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Again, drawing a Bezier box and trimming to a transparent background would be optimum, but I have yet to figure out how to bypass the file size issue with PNG. If you know how, please get in touch!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Philip.prince@dmme.Virginia.gov</a:t>
            </a:r>
          </a:p>
          <a:p>
            <a:r>
              <a:rPr lang="en-US" dirty="0">
                <a:solidFill>
                  <a:srgbClr val="FFFF00"/>
                </a:solidFill>
                <a:hlinkClick r:id="rId4"/>
              </a:rPr>
              <a:t>psprince@vt.edu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43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266" y="-6394"/>
            <a:ext cx="12412532" cy="68707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372"/>
            <a:ext cx="9031705" cy="5077855"/>
          </a:xfrm>
        </p:spPr>
      </p:pic>
      <p:sp>
        <p:nvSpPr>
          <p:cNvPr id="6" name="TextBox 5"/>
          <p:cNvSpPr txBox="1"/>
          <p:nvPr/>
        </p:nvSpPr>
        <p:spPr>
          <a:xfrm>
            <a:off x="9288379" y="365125"/>
            <a:ext cx="271111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Google Earth, go to the “Add” tab, select “Image Overlay,” and in the Browse box, select the JPEG that you saved from Photoshop. A preview will appear on the screen with the lime green edge indicators like you see here.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Select the “Location” tab as seen here, and enter the quad boundaries in the North, south, east and west fields. This will </a:t>
            </a:r>
            <a:r>
              <a:rPr lang="en-US" dirty="0" err="1">
                <a:solidFill>
                  <a:schemeClr val="bg1"/>
                </a:solidFill>
              </a:rPr>
              <a:t>georeference</a:t>
            </a:r>
            <a:r>
              <a:rPr lang="en-US" dirty="0">
                <a:solidFill>
                  <a:schemeClr val="bg1"/>
                </a:solidFill>
              </a:rPr>
              <a:t> the JPEG.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Once you click OK, it’s a done deal.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72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266" y="-6394"/>
            <a:ext cx="12412532" cy="6870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66" y="0"/>
            <a:ext cx="8785256" cy="49392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07116" y="365125"/>
            <a:ext cx="327258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Once the overlay is uploaded, do a bit of QC…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Click on the overlay name in the “Places” bar, and use the slider to fade it in and out. You can thus check the match between roads, building pads, </a:t>
            </a:r>
            <a:r>
              <a:rPr lang="en-US" dirty="0" err="1">
                <a:solidFill>
                  <a:schemeClr val="bg1"/>
                </a:solidFill>
              </a:rPr>
              <a:t>etc</a:t>
            </a:r>
            <a:r>
              <a:rPr lang="en-US" dirty="0">
                <a:solidFill>
                  <a:schemeClr val="bg1"/>
                </a:solidFill>
              </a:rPr>
              <a:t> on LiDAR vs. on the Google Earth imagery.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It will never be completely perfect, but we end up with non-systematic errors of just a few feet, even in rugged areas. It is possible to right-click on the overlay, select “Properties,” and re-open the location field and tweak margins if you identify a systematic error. This shouldn’t happen, however, if you trimmed carefully.</a:t>
            </a:r>
          </a:p>
        </p:txBody>
      </p:sp>
    </p:spTree>
    <p:extLst>
      <p:ext uri="{BB962C8B-B14F-4D97-AF65-F5344CB8AC3E}">
        <p14:creationId xmlns:p14="http://schemas.microsoft.com/office/powerpoint/2010/main" val="1648573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B0BA4-DD83-4AA0-A62C-56E40F337D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E9FEB0-8F2E-4891-9A9A-565DB8E74A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1FFEF-B117-40FA-B0C3-FC2B81E22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139" y="-128033"/>
            <a:ext cx="12374139" cy="7662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2BC3B8-C5F0-402D-9DCC-1E653D5A7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880" y="-128016"/>
            <a:ext cx="12349246" cy="7647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163" y="0"/>
            <a:ext cx="4386262" cy="101566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*animated!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Run as a slide show and keep advancing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1525" y="4342169"/>
            <a:ext cx="3400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LiDAR overlays enhance the publicly available, easily used Google Earth platform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42229" y="3317340"/>
            <a:ext cx="270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What’s this green stripe?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6574609" y="3232623"/>
            <a:ext cx="1538229" cy="3233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403771" y="4034971"/>
            <a:ext cx="2714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LiDAR shows it’s an ancient landslide…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15281D-136C-4670-A9B0-935F3038AC1E}"/>
              </a:ext>
            </a:extLst>
          </p:cNvPr>
          <p:cNvSpPr txBox="1"/>
          <p:nvPr/>
        </p:nvSpPr>
        <p:spPr>
          <a:xfrm>
            <a:off x="6684264" y="182880"/>
            <a:ext cx="3297018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/>
              </a:rPr>
              <a:t>psprince@vt.edu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philip.prince@dmme.virginia.gov</a:t>
            </a:r>
          </a:p>
        </p:txBody>
      </p:sp>
    </p:spTree>
    <p:extLst>
      <p:ext uri="{BB962C8B-B14F-4D97-AF65-F5344CB8AC3E}">
        <p14:creationId xmlns:p14="http://schemas.microsoft.com/office/powerpoint/2010/main" val="111448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F1F26-8A16-4E70-924E-BFBBE2073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C98E8-9324-45D0-958D-C8FAA89AA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19AAB8-968E-4551-AF31-FE0C3DFE6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9246" cy="76473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3556C3-DFA8-4742-9F30-E2094FF31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49246" cy="7647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0057" y="704740"/>
            <a:ext cx="3454400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Landslide detached in shales near the base of the sandstone package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4226068" y="1431904"/>
            <a:ext cx="1013589" cy="7413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7678057" y="2173294"/>
            <a:ext cx="586611" cy="6698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478145" y="2978120"/>
            <a:ext cx="2875655" cy="17543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LiDAR makes it easy for anyone to see that this mountain is a resistant sandstone outcrop zone with steep dip (layered structure visible)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5820229" y="5036457"/>
            <a:ext cx="783771" cy="7257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92463" y="4100238"/>
            <a:ext cx="2526692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Can I drill a well through this disgusting shale and into the sandstone?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95127" y="5527889"/>
            <a:ext cx="3400873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…Not from your house; layers dip too steeply and are too deep…</a:t>
            </a:r>
          </a:p>
        </p:txBody>
      </p:sp>
    </p:spTree>
    <p:extLst>
      <p:ext uri="{BB962C8B-B14F-4D97-AF65-F5344CB8AC3E}">
        <p14:creationId xmlns:p14="http://schemas.microsoft.com/office/powerpoint/2010/main" val="334005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F2E918-7641-4DA5-8834-F03E208B823D}"/>
              </a:ext>
            </a:extLst>
          </p:cNvPr>
          <p:cNvSpPr/>
          <p:nvPr/>
        </p:nvSpPr>
        <p:spPr>
          <a:xfrm>
            <a:off x="-171450" y="-114300"/>
            <a:ext cx="13192125" cy="7239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6D6FF-FE30-432A-8849-14FBA8289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3BCD5-EBE1-40B0-AC36-2E3C24C69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5DB312-64A3-4F15-8263-0A6554E1F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071" y="85722"/>
            <a:ext cx="12349246" cy="7647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2D6B2-48A0-4769-81A2-A82F8C90A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3464" y="82296"/>
            <a:ext cx="12349246" cy="7647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7600" y="827314"/>
            <a:ext cx="3686629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This large translational slide, also </a:t>
            </a:r>
            <a:r>
              <a:rPr lang="en-US" dirty="0" err="1">
                <a:solidFill>
                  <a:schemeClr val="bg1"/>
                </a:solidFill>
              </a:rPr>
              <a:t>stratigraphically</a:t>
            </a:r>
            <a:r>
              <a:rPr lang="en-US" dirty="0">
                <a:solidFill>
                  <a:schemeClr val="bg1"/>
                </a:solidFill>
              </a:rPr>
              <a:t> controlled, becomes visible with LiDAR overlay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3280229" y="1930400"/>
            <a:ext cx="1553028" cy="17707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979886" y="1690688"/>
            <a:ext cx="1248228" cy="936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45829" y="1045029"/>
            <a:ext cx="4107542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Same detachment horizon as previous example…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93257" y="4949371"/>
            <a:ext cx="3338286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Can you convince these folks using this satellite photography format?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849257" y="5500914"/>
            <a:ext cx="1378857" cy="145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70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463155-6D26-4CE6-A979-748CAE39DC7B}"/>
              </a:ext>
            </a:extLst>
          </p:cNvPr>
          <p:cNvSpPr/>
          <p:nvPr/>
        </p:nvSpPr>
        <p:spPr>
          <a:xfrm>
            <a:off x="-104775" y="-246888"/>
            <a:ext cx="12858750" cy="77144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E8B2B-B8B1-4065-9806-E9575945B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F7C39-46C5-4B52-A011-DB8B4B77E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CD489-A660-436D-AC09-94CB90B4D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-245906"/>
            <a:ext cx="12271427" cy="7599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A065AA-D313-4F29-B372-E99D18A70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" y="-246888"/>
            <a:ext cx="12349246" cy="76473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 flipV="1">
            <a:off x="7474857" y="2786743"/>
            <a:ext cx="1524000" cy="13788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915639" y="4242480"/>
            <a:ext cx="3406775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 the geologist/specialist, contact between detached beds and intact beds can be located easily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800" y="775380"/>
            <a:ext cx="3831771" cy="14773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Scientifically, LiDAR is essential to place features into an appropriate process context (Paleozoic fault that rotated to present position with the rest of the thrust sheet, or a later feature?)</a:t>
            </a:r>
          </a:p>
        </p:txBody>
      </p:sp>
    </p:spTree>
    <p:extLst>
      <p:ext uri="{BB962C8B-B14F-4D97-AF65-F5344CB8AC3E}">
        <p14:creationId xmlns:p14="http://schemas.microsoft.com/office/powerpoint/2010/main" val="14454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18537-E0F3-44EE-AE70-EDF6B0809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4C1F7-0DED-4B88-9A4C-2D5D2432A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65F50-DC3A-4574-95FE-9EF5BB06A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064" y="-453182"/>
            <a:ext cx="12538127" cy="776436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3700463" y="3614738"/>
            <a:ext cx="2757487" cy="7286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14538" y="4343400"/>
            <a:ext cx="4286250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Smaller and younger failures that may be of engineering/hazard interest are readily identified AND communicated to non-specialists</a:t>
            </a:r>
          </a:p>
        </p:txBody>
      </p:sp>
    </p:spTree>
    <p:extLst>
      <p:ext uri="{BB962C8B-B14F-4D97-AF65-F5344CB8AC3E}">
        <p14:creationId xmlns:p14="http://schemas.microsoft.com/office/powerpoint/2010/main" val="1444790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24B38-9F3F-423B-A7C5-78297F82C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91087-5662-4F94-8BBC-427AA90AD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F4F4BE-EBCB-432A-8D1A-FDF5B4528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9301" y="-943716"/>
            <a:ext cx="13290602" cy="82303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35F988-AA83-49D3-B3D2-7A8F1E4C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7784" y="-950976"/>
            <a:ext cx="13345152" cy="82641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815771" y="2743200"/>
            <a:ext cx="1959429" cy="10740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96572" y="3933371"/>
            <a:ext cx="3352800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Nothing to see here…or is there?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604000" y="2061029"/>
            <a:ext cx="1712686" cy="50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25169" y="1876187"/>
            <a:ext cx="2125117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Great anticlinal toe!</a:t>
            </a:r>
          </a:p>
        </p:txBody>
      </p:sp>
    </p:spTree>
    <p:extLst>
      <p:ext uri="{BB962C8B-B14F-4D97-AF65-F5344CB8AC3E}">
        <p14:creationId xmlns:p14="http://schemas.microsoft.com/office/powerpoint/2010/main" val="14602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AAF72-482C-4EA2-ACB8-B4C6BB52A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82EA5-CAA3-4FBA-A7DB-8DB348D3E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37909-DEEF-46C0-9CA7-7A6200E54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227" y="-244157"/>
            <a:ext cx="12576227" cy="7787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629067-2956-4C9E-BBE7-67E2916D2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4050" y="-246891"/>
            <a:ext cx="12548427" cy="7770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5281EA-9528-4509-B23A-AD3DDD404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4048" y="-246888"/>
            <a:ext cx="12548427" cy="7770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19142" y="424512"/>
            <a:ext cx="3178629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Overlays can also enhance communication of structural concepts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254171" y="4001294"/>
            <a:ext cx="986972" cy="15731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6000" y="5574441"/>
            <a:ext cx="3512457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Subtle clues in vegetation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33600" y="2654407"/>
            <a:ext cx="3770286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…reflect contacts that are clearly visible in LiDAR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42337" y="4835777"/>
            <a:ext cx="2801257" cy="14773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Green and blue sandstone horizons go under the peach carbonate unit—easier to explain with an image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08457" y="2977572"/>
            <a:ext cx="1930400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Slight drafting errors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7910286" y="3300738"/>
            <a:ext cx="1698171" cy="1972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9942286" y="3623903"/>
            <a:ext cx="406400" cy="17173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55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1246</Words>
  <Application>Microsoft Macintosh PowerPoint</Application>
  <PresentationFormat>Widescreen</PresentationFormat>
  <Paragraphs>93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Visualizing fold-thrust belt structure, stratigraphy, and surficial evolution using the unusual combination of Google Earth, ArcGIS, and Photoshop</dc:title>
  <dc:subject/>
  <dc:creator>Philip S. Prince (Virginia Division of Geology and Mineral Resources)</dc:creator>
  <cp:keywords/>
  <dc:description>Presented at Digital Mapping Techniques 2018 (DMT'18), May 20-23, 2018,  Lexington, Kentucky.  http://ngmdb.usgs.gov/Info/dmt/</dc:description>
  <cp:lastModifiedBy>Microsoft Office User</cp:lastModifiedBy>
  <cp:revision>45</cp:revision>
  <dcterms:created xsi:type="dcterms:W3CDTF">2018-05-22T01:50:25Z</dcterms:created>
  <dcterms:modified xsi:type="dcterms:W3CDTF">2018-07-11T20:11:18Z</dcterms:modified>
  <cp:category/>
</cp:coreProperties>
</file>